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6" r:id="rId4"/>
    <p:sldId id="263" r:id="rId5"/>
    <p:sldId id="271" r:id="rId6"/>
    <p:sldId id="266" r:id="rId7"/>
    <p:sldId id="267" r:id="rId8"/>
    <p:sldId id="268" r:id="rId9"/>
    <p:sldId id="264" r:id="rId10"/>
    <p:sldId id="265" r:id="rId11"/>
    <p:sldId id="270" r:id="rId12"/>
    <p:sldId id="262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/>
    <p:restoredTop sz="94829"/>
  </p:normalViewPr>
  <p:slideViewPr>
    <p:cSldViewPr snapToGrid="0">
      <p:cViewPr varScale="1">
        <p:scale>
          <a:sx n="148" d="100"/>
          <a:sy n="148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ADE5-D4F1-4195-FBCB-7548D0362B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C07C8-B090-2072-A387-6272C6324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0998-A722-F302-9F90-B9CCE6BF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389D-97F3-3A65-2C30-D7F1FCAC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B6CCF-5CB4-F965-212E-0659F07C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0A2D-9367-CEE8-F11B-34AB2109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513A3-8921-9F9C-023D-88422F0E3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1AAB3-644F-D2C8-96D0-B927F73C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84FD2-F009-00D9-2D32-969B6416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88D4-DB82-9C20-1465-0C9E4294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72FC0-69FC-85CC-B07E-05E2516D0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9C1A4-2C07-5375-A1AF-155FF0248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ADC13-B35F-C05F-9100-CB34428B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710A-E0ED-4DF8-DE03-EEFB1F6A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3F01-7A56-7803-E828-53F74653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95D3-34AE-5C0B-873C-8EA54C16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269A-627C-CB3B-E63C-556E9BDC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EA677-D6C8-10DE-51E2-97B25811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B65A-6725-1302-6FB7-F584B9C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B4D3-DCF8-0900-FB6E-016E3956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8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BB6D-2855-6DFB-5731-32F21D15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A344-B476-14DC-2010-AF276F4E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9CE-F93C-215D-411A-0831125E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C2272-EA7B-C630-202A-B8616336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83D5-03FA-7008-C3FD-F68F8D4A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D38F-E81E-64BD-D54F-DF41ABA7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E9A1-7E2F-4EEA-A02C-F60837C36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36799-27D0-A9DC-12B5-EB2740EB7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74F4-29C7-C315-65D9-76FFB1F8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32F6-E493-2741-9DFD-3FABDFFF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9C1E9-07E1-1DA4-E2B6-0393AA3B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C15E-C8D3-4B59-D6BF-E6CD5FEC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A660-619C-9504-932A-6835FF454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02289-456B-CACC-865E-81C5EC792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C53CF-13A2-88EC-3452-FC97F4CAF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AD06C-85D9-A834-1C02-82DF54CE4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59AF7-A6CE-5C82-2DA7-8F3A328C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92B26F-E992-9B35-D827-8F8E1323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DD1C5-493F-AEDF-8624-83FDE68C3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78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8227-927A-A0FF-868E-5E9E2DC4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1F53D-95CA-A3DF-2518-CE1DA1F3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CC3BA-48CF-B6A5-144C-4873E231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D086E-E765-51CF-18DE-8F35494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6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DD1FB-3DC0-27C3-234A-FEFC9A69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AFB34-D689-FFFB-BD89-FD8DBF40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14B3D-E278-4004-ECD5-25BB416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9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42CE-07AE-028C-2287-B071480C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6A59-06F7-2117-A490-7E03A6391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CAB8-BB6C-E5F7-7ADD-431C54565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3407-9A18-2ABE-953D-F7678DB3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11A1D-F1FC-C41A-E3F5-3C78EB68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2B59-915D-6795-977F-A8D7C69D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0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75EF-5CA4-7169-4C42-E4EF5953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9DD8F-4225-E6D7-E884-80674925E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5CAC1-347A-A5BC-1B73-B780D4B4F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51FA0-78A1-6389-28D6-6CC30864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A855C-F358-83C4-509E-56DE5633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E7820-61A6-87F8-CD73-919769FC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4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D3BF5-423A-B6D1-2F0B-573A273F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4ED78-90CF-E4E8-BDFE-E0A1B2A8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2BFC2-B806-3383-5B4D-4AAEB56BD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0BB0A-49BD-B047-BA3F-F9D63D3323B3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960FE-CBD3-8B42-B0D6-08427FA1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2219D-EBC1-189A-7933-0903137AC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6EE8-68D0-1A45-9EB0-9258E2FBE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9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ozmoreno.github.io/Project_3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ramirocervantes/Downloads/index%20(20)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19.who.int/data" TargetMode="External"/><Relationship Id="rId2" Type="http://schemas.openxmlformats.org/officeDocument/2006/relationships/hyperlink" Target="https://www.census.gov/data-tools/demo/idb/#/table?COUNTRY_YEAR=2022&amp;COUNTRY_YR_ANIM=2022&amp;ANIM_PARAMS=2019,2022,3&amp;menu=tableViz&amp;TABLE_RANGE=2019,2022&amp;TABLE_YEARS=2019,2020,2021,2022&amp;TABLE_USE_RANGE=Y&amp;TABLE_USE_YEARS=Y&amp;TABLE_STEP=1&amp;TABLE_ADD_YEARS=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vid19.who.int/tabl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raining-development/understanding-the-scope-and-limitations-of-training-474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q/questions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goodfreephotos.com/vector-images/eye-contact-between-man-and-woman-vector-clipart.png.php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8954-virus-transparen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boundless-microbiology/chapter/overview-of-virus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8F1D4DF-83E7-82C3-AA7B-330BC27D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5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BC4C9233-B61D-1DE6-60B9-FC3A62F8AD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407" r="-1" b="540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BBEB0801-68B3-36A0-1766-4799DC0EC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442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94440-7E78-D91E-3DBA-BD560AB6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 Map Preview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30D7D0BA-D449-20E5-4AB4-31E8CEB6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Confirmed Cases 05/16/2022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8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7F6445A1-A634-CC73-22ED-45527DFE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b="603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E7DE9-DCAF-1EC7-9659-EE05CF742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Web 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B769-61B9-34D0-7EA5-DC0F26197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24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https://paozmoreno.github.io/Project_3/</a:t>
            </a:r>
            <a:endParaRPr lang="en-US" sz="2400" u="sng" dirty="0"/>
          </a:p>
          <a:p>
            <a:pPr marL="0" indent="0" algn="ctr">
              <a:buNone/>
            </a:pPr>
            <a:endParaRPr lang="en-US" sz="2400" u="sng" dirty="0"/>
          </a:p>
          <a:p>
            <a:pPr marL="0" indent="0" algn="ctr">
              <a:buNone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file:///Users/ramirocervantes/Downloads/index (20).html</a:t>
            </a:r>
            <a:endParaRPr lang="en-US" sz="2400" dirty="0"/>
          </a:p>
          <a:p>
            <a:pPr marL="0" indent="0" algn="ctr">
              <a:buNone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9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3D436-EB11-DF55-C0A7-67654ECD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CCCA-35F0-284A-E836-4B509471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1500" dirty="0"/>
              <a:t>U.S. Census Bureau (for country population)</a:t>
            </a:r>
          </a:p>
          <a:p>
            <a:pPr marL="0" indent="0">
              <a:buNone/>
            </a:pPr>
            <a:r>
              <a:rPr lang="en-US" sz="15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data-tools/demo/idb/#/table?COUNTRY_YEAR=2022&amp;COUNTRY_YR_ANIM=2022&amp;ANIM_PARAMS=2019,2022,3&amp;menu=tableViz&amp;TABLE_RANGE=2019,2022&amp;TABLE_YEARS=2019,2020,2021,2022&amp;TABLE_USE_RANGE=Y&amp;TABLE_USE_YEARS=Y&amp;TABLE_STEP=1&amp;TABLE_ADD_YEARS=2022</a:t>
            </a:r>
            <a:endParaRPr lang="en-US" sz="1500" dirty="0"/>
          </a:p>
          <a:p>
            <a:r>
              <a:rPr lang="en-US" sz="1500" dirty="0"/>
              <a:t>World Health Organization </a:t>
            </a:r>
          </a:p>
          <a:p>
            <a:pPr marL="0" indent="0">
              <a:buNone/>
            </a:pPr>
            <a:r>
              <a:rPr lang="en-US" sz="15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https://covid19.who.int/data</a:t>
            </a:r>
            <a:endParaRPr lang="en-US" sz="1500" dirty="0"/>
          </a:p>
          <a:p>
            <a:pPr marL="0" indent="0">
              <a:buNone/>
            </a:pPr>
            <a:r>
              <a:rPr lang="en-US" sz="15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https://covid19.who.int/table</a:t>
            </a:r>
            <a:endParaRPr lang="en-US" sz="1500" u="sng" dirty="0"/>
          </a:p>
          <a:p>
            <a:pPr fontAlgn="base"/>
            <a:r>
              <a:rPr lang="en-US" sz="1500" b="1" dirty="0"/>
              <a:t>State COVID-19 Data and Policy Actions</a:t>
            </a:r>
          </a:p>
          <a:p>
            <a:pPr marL="0" indent="0">
              <a:buNone/>
            </a:pPr>
            <a:r>
              <a:rPr lang="en-US" sz="1500" u="sng" dirty="0"/>
              <a:t>https://</a:t>
            </a:r>
            <a:r>
              <a:rPr lang="en-US" sz="1500" u="sng" dirty="0" err="1"/>
              <a:t>www.kff.org</a:t>
            </a:r>
            <a:r>
              <a:rPr lang="en-US" sz="1500" u="sng" dirty="0"/>
              <a:t>/coronavirus-covid-19/issue-brief/state-covid-19-data-and-policy-actions/</a:t>
            </a:r>
          </a:p>
          <a:p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416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2B4420-A263-D9BA-F4FB-0B01B2090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66" r="28506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8" name="Freeform: Shape 4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1B826-42E8-33BD-6905-2F0B8D4B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A5DD8-EEC2-0FEF-05DF-2F8017BCD214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 Frame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Organization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New JS Library (interactive Map)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838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A4A8C4CD-A7C4-04A0-A28B-0A8575F9D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444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53278EF-7501-46E0-BC6F-CA63EF67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7582" y="839535"/>
            <a:ext cx="6781602" cy="5027349"/>
          </a:xfrm>
          <a:custGeom>
            <a:avLst/>
            <a:gdLst>
              <a:gd name="connsiteX0" fmla="*/ 5796655 w 6781602"/>
              <a:gd name="connsiteY0" fmla="*/ 1003496 h 5027349"/>
              <a:gd name="connsiteX1" fmla="*/ 6383378 w 6781602"/>
              <a:gd name="connsiteY1" fmla="*/ 1003496 h 5027349"/>
              <a:gd name="connsiteX2" fmla="*/ 6474618 w 6781602"/>
              <a:gd name="connsiteY2" fmla="*/ 1056522 h 5027349"/>
              <a:gd name="connsiteX3" fmla="*/ 6767346 w 6781602"/>
              <a:gd name="connsiteY3" fmla="*/ 1562802 h 5027349"/>
              <a:gd name="connsiteX4" fmla="*/ 6767346 w 6781602"/>
              <a:gd name="connsiteY4" fmla="*/ 1666330 h 5027349"/>
              <a:gd name="connsiteX5" fmla="*/ 6474618 w 6781602"/>
              <a:gd name="connsiteY5" fmla="*/ 2172610 h 5027349"/>
              <a:gd name="connsiteX6" fmla="*/ 6383378 w 6781602"/>
              <a:gd name="connsiteY6" fmla="*/ 2225637 h 5027349"/>
              <a:gd name="connsiteX7" fmla="*/ 5796655 w 6781602"/>
              <a:gd name="connsiteY7" fmla="*/ 2225637 h 5027349"/>
              <a:gd name="connsiteX8" fmla="*/ 5706680 w 6781602"/>
              <a:gd name="connsiteY8" fmla="*/ 2172610 h 5027349"/>
              <a:gd name="connsiteX9" fmla="*/ 5412686 w 6781602"/>
              <a:gd name="connsiteY9" fmla="*/ 1666330 h 5027349"/>
              <a:gd name="connsiteX10" fmla="*/ 5412686 w 6781602"/>
              <a:gd name="connsiteY10" fmla="*/ 1562802 h 5027349"/>
              <a:gd name="connsiteX11" fmla="*/ 5706680 w 6781602"/>
              <a:gd name="connsiteY11" fmla="*/ 1056522 h 5027349"/>
              <a:gd name="connsiteX12" fmla="*/ 5796655 w 6781602"/>
              <a:gd name="connsiteY12" fmla="*/ 1003496 h 5027349"/>
              <a:gd name="connsiteX13" fmla="*/ 1638118 w 6781602"/>
              <a:gd name="connsiteY13" fmla="*/ 0 h 5027349"/>
              <a:gd name="connsiteX14" fmla="*/ 4051638 w 6781602"/>
              <a:gd name="connsiteY14" fmla="*/ 0 h 5027349"/>
              <a:gd name="connsiteX15" fmla="*/ 4426960 w 6781602"/>
              <a:gd name="connsiteY15" fmla="*/ 218128 h 5027349"/>
              <a:gd name="connsiteX16" fmla="*/ 5631113 w 6781602"/>
              <a:gd name="connsiteY16" fmla="*/ 2300740 h 5027349"/>
              <a:gd name="connsiteX17" fmla="*/ 5631113 w 6781602"/>
              <a:gd name="connsiteY17" fmla="*/ 2726611 h 5027349"/>
              <a:gd name="connsiteX18" fmla="*/ 5184003 w 6781602"/>
              <a:gd name="connsiteY18" fmla="*/ 3499898 h 5027349"/>
              <a:gd name="connsiteX19" fmla="*/ 5179849 w 6781602"/>
              <a:gd name="connsiteY19" fmla="*/ 3507081 h 5027349"/>
              <a:gd name="connsiteX20" fmla="*/ 5161054 w 6781602"/>
              <a:gd name="connsiteY20" fmla="*/ 3493907 h 5027349"/>
              <a:gd name="connsiteX21" fmla="*/ 5074850 w 6781602"/>
              <a:gd name="connsiteY21" fmla="*/ 3469060 h 5027349"/>
              <a:gd name="connsiteX22" fmla="*/ 4002084 w 6781602"/>
              <a:gd name="connsiteY22" fmla="*/ 3469060 h 5027349"/>
              <a:gd name="connsiteX23" fmla="*/ 3848833 w 6781602"/>
              <a:gd name="connsiteY23" fmla="*/ 3554248 h 5027349"/>
              <a:gd name="connsiteX24" fmla="*/ 3312449 w 6781602"/>
              <a:gd name="connsiteY24" fmla="*/ 4472382 h 5027349"/>
              <a:gd name="connsiteX25" fmla="*/ 3312449 w 6781602"/>
              <a:gd name="connsiteY25" fmla="*/ 4649068 h 5027349"/>
              <a:gd name="connsiteX26" fmla="*/ 3486748 w 6781602"/>
              <a:gd name="connsiteY26" fmla="*/ 4947416 h 5027349"/>
              <a:gd name="connsiteX27" fmla="*/ 3533445 w 6781602"/>
              <a:gd name="connsiteY27" fmla="*/ 5027349 h 5027349"/>
              <a:gd name="connsiteX28" fmla="*/ 3462401 w 6781602"/>
              <a:gd name="connsiteY28" fmla="*/ 5027349 h 5027349"/>
              <a:gd name="connsiteX29" fmla="*/ 1638118 w 6781602"/>
              <a:gd name="connsiteY29" fmla="*/ 5027349 h 5027349"/>
              <a:gd name="connsiteX30" fmla="*/ 1268010 w 6781602"/>
              <a:gd name="connsiteY30" fmla="*/ 4809219 h 5027349"/>
              <a:gd name="connsiteX31" fmla="*/ 58645 w 6781602"/>
              <a:gd name="connsiteY31" fmla="*/ 2726611 h 5027349"/>
              <a:gd name="connsiteX32" fmla="*/ 58645 w 6781602"/>
              <a:gd name="connsiteY32" fmla="*/ 2300740 h 5027349"/>
              <a:gd name="connsiteX33" fmla="*/ 1268010 w 6781602"/>
              <a:gd name="connsiteY33" fmla="*/ 218128 h 5027349"/>
              <a:gd name="connsiteX34" fmla="*/ 1638118 w 6781602"/>
              <a:gd name="connsiteY34" fmla="*/ 0 h 50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81602" h="5027349">
                <a:moveTo>
                  <a:pt x="5796655" y="1003496"/>
                </a:moveTo>
                <a:cubicBezTo>
                  <a:pt x="5796655" y="1003496"/>
                  <a:pt x="5796655" y="1003496"/>
                  <a:pt x="6383378" y="1003496"/>
                </a:cubicBezTo>
                <a:cubicBezTo>
                  <a:pt x="6421395" y="1003496"/>
                  <a:pt x="6455609" y="1023697"/>
                  <a:pt x="6474618" y="1056522"/>
                </a:cubicBezTo>
                <a:cubicBezTo>
                  <a:pt x="6474618" y="1056522"/>
                  <a:pt x="6474618" y="1056522"/>
                  <a:pt x="6767346" y="1562802"/>
                </a:cubicBezTo>
                <a:cubicBezTo>
                  <a:pt x="6786354" y="1594366"/>
                  <a:pt x="6786354" y="1634767"/>
                  <a:pt x="6767346" y="1666330"/>
                </a:cubicBezTo>
                <a:cubicBezTo>
                  <a:pt x="6767346" y="1666330"/>
                  <a:pt x="6767346" y="1666330"/>
                  <a:pt x="6474618" y="2172610"/>
                </a:cubicBezTo>
                <a:cubicBezTo>
                  <a:pt x="6455609" y="2205437"/>
                  <a:pt x="6421395" y="2225637"/>
                  <a:pt x="6383378" y="2225637"/>
                </a:cubicBezTo>
                <a:cubicBezTo>
                  <a:pt x="6383378" y="2225637"/>
                  <a:pt x="6383378" y="2225637"/>
                  <a:pt x="5796655" y="2225637"/>
                </a:cubicBezTo>
                <a:cubicBezTo>
                  <a:pt x="5759904" y="2225637"/>
                  <a:pt x="5724423" y="2205437"/>
                  <a:pt x="5706680" y="2172610"/>
                </a:cubicBezTo>
                <a:cubicBezTo>
                  <a:pt x="5706680" y="2172610"/>
                  <a:pt x="5706680" y="2172610"/>
                  <a:pt x="5412686" y="1666330"/>
                </a:cubicBezTo>
                <a:cubicBezTo>
                  <a:pt x="5393677" y="1634767"/>
                  <a:pt x="5393677" y="1594366"/>
                  <a:pt x="5412686" y="1562802"/>
                </a:cubicBezTo>
                <a:cubicBezTo>
                  <a:pt x="5412686" y="1562802"/>
                  <a:pt x="5412686" y="1562802"/>
                  <a:pt x="5706680" y="1056522"/>
                </a:cubicBezTo>
                <a:cubicBezTo>
                  <a:pt x="5724423" y="1023697"/>
                  <a:pt x="5759904" y="1003496"/>
                  <a:pt x="5796655" y="1003496"/>
                </a:cubicBezTo>
                <a:close/>
                <a:moveTo>
                  <a:pt x="1638118" y="0"/>
                </a:moveTo>
                <a:cubicBezTo>
                  <a:pt x="1638118" y="0"/>
                  <a:pt x="1638118" y="0"/>
                  <a:pt x="4051638" y="0"/>
                </a:cubicBezTo>
                <a:cubicBezTo>
                  <a:pt x="4208022" y="0"/>
                  <a:pt x="4348769" y="83096"/>
                  <a:pt x="4426960" y="218128"/>
                </a:cubicBezTo>
                <a:cubicBezTo>
                  <a:pt x="4426960" y="218128"/>
                  <a:pt x="4426960" y="218128"/>
                  <a:pt x="5631113" y="2300740"/>
                </a:cubicBezTo>
                <a:cubicBezTo>
                  <a:pt x="5709306" y="2430577"/>
                  <a:pt x="5709306" y="2596771"/>
                  <a:pt x="5631113" y="2726611"/>
                </a:cubicBezTo>
                <a:cubicBezTo>
                  <a:pt x="5631113" y="2726611"/>
                  <a:pt x="5631113" y="2726611"/>
                  <a:pt x="5184003" y="3499898"/>
                </a:cubicBezTo>
                <a:lnTo>
                  <a:pt x="5179849" y="3507081"/>
                </a:lnTo>
                <a:lnTo>
                  <a:pt x="5161054" y="3493907"/>
                </a:lnTo>
                <a:cubicBezTo>
                  <a:pt x="5133118" y="3478526"/>
                  <a:pt x="5101988" y="3469060"/>
                  <a:pt x="5074850" y="3469060"/>
                </a:cubicBezTo>
                <a:cubicBezTo>
                  <a:pt x="5074850" y="3469060"/>
                  <a:pt x="5074850" y="3469060"/>
                  <a:pt x="4002084" y="3469060"/>
                </a:cubicBezTo>
                <a:cubicBezTo>
                  <a:pt x="3944615" y="3469060"/>
                  <a:pt x="3874374" y="3506922"/>
                  <a:pt x="3848833" y="3554248"/>
                </a:cubicBezTo>
                <a:cubicBezTo>
                  <a:pt x="3848833" y="3554248"/>
                  <a:pt x="3848833" y="3554248"/>
                  <a:pt x="3312449" y="4472382"/>
                </a:cubicBezTo>
                <a:cubicBezTo>
                  <a:pt x="3283714" y="4522863"/>
                  <a:pt x="3283714" y="4598585"/>
                  <a:pt x="3312449" y="4649068"/>
                </a:cubicBezTo>
                <a:cubicBezTo>
                  <a:pt x="3312449" y="4649068"/>
                  <a:pt x="3312449" y="4649068"/>
                  <a:pt x="3486748" y="4947416"/>
                </a:cubicBezTo>
                <a:lnTo>
                  <a:pt x="3533445" y="5027349"/>
                </a:lnTo>
                <a:lnTo>
                  <a:pt x="3462401" y="5027349"/>
                </a:lnTo>
                <a:cubicBezTo>
                  <a:pt x="3108857" y="5027349"/>
                  <a:pt x="2543189" y="5027349"/>
                  <a:pt x="1638118" y="5027349"/>
                </a:cubicBezTo>
                <a:cubicBezTo>
                  <a:pt x="1486947" y="5027349"/>
                  <a:pt x="1340989" y="4944252"/>
                  <a:pt x="1268010" y="4809219"/>
                </a:cubicBezTo>
                <a:cubicBezTo>
                  <a:pt x="1268010" y="4809219"/>
                  <a:pt x="1268010" y="4809219"/>
                  <a:pt x="58645" y="2726611"/>
                </a:cubicBezTo>
                <a:cubicBezTo>
                  <a:pt x="-19548" y="2596771"/>
                  <a:pt x="-19548" y="2430577"/>
                  <a:pt x="58645" y="2300740"/>
                </a:cubicBezTo>
                <a:cubicBezTo>
                  <a:pt x="58645" y="2300740"/>
                  <a:pt x="58645" y="2300740"/>
                  <a:pt x="1268010" y="218128"/>
                </a:cubicBezTo>
                <a:cubicBezTo>
                  <a:pt x="1340989" y="83096"/>
                  <a:pt x="1486947" y="0"/>
                  <a:pt x="16381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63E5B-A5A0-AA6F-CBD2-460E479F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321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0CB65-31C9-6FAA-3315-AB1F02956A1F}"/>
              </a:ext>
            </a:extLst>
          </p:cNvPr>
          <p:cNvSpPr txBox="1"/>
          <p:nvPr/>
        </p:nvSpPr>
        <p:spPr>
          <a:xfrm>
            <a:off x="6059320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questions and concerns please contact USCBC Network.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Please be advised that if questions are not asked with 6’ of distance they will not be answered.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5326998-025B-4685-A6F0-C8F498C3B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8480" y="4308594"/>
            <a:ext cx="2492744" cy="2183328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CE213CF-106A-A403-EC22-2FAF7FB16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1" b="4050"/>
          <a:stretch/>
        </p:blipFill>
        <p:spPr>
          <a:xfrm>
            <a:off x="8375760" y="4418543"/>
            <a:ext cx="2278184" cy="1963430"/>
          </a:xfrm>
          <a:custGeom>
            <a:avLst/>
            <a:gdLst/>
            <a:ahLst/>
            <a:cxnLst/>
            <a:rect l="l" t="t" r="r" b="b"/>
            <a:pathLst>
              <a:path w="2278184" h="1963430">
                <a:moveTo>
                  <a:pt x="649972" y="0"/>
                </a:moveTo>
                <a:cubicBezTo>
                  <a:pt x="1630402" y="0"/>
                  <a:pt x="1630402" y="0"/>
                  <a:pt x="1630402" y="0"/>
                </a:cubicBezTo>
                <a:cubicBezTo>
                  <a:pt x="1680006" y="0"/>
                  <a:pt x="1744201" y="34048"/>
                  <a:pt x="1770463" y="76608"/>
                </a:cubicBezTo>
                <a:cubicBezTo>
                  <a:pt x="2260676" y="902270"/>
                  <a:pt x="2260676" y="902270"/>
                  <a:pt x="2260676" y="902270"/>
                </a:cubicBezTo>
                <a:cubicBezTo>
                  <a:pt x="2284020" y="947667"/>
                  <a:pt x="2284020" y="1015763"/>
                  <a:pt x="2260676" y="1061161"/>
                </a:cubicBezTo>
                <a:cubicBezTo>
                  <a:pt x="1770463" y="1886822"/>
                  <a:pt x="1770463" y="1886822"/>
                  <a:pt x="1770463" y="1886822"/>
                </a:cubicBezTo>
                <a:cubicBezTo>
                  <a:pt x="1744201" y="1929383"/>
                  <a:pt x="1680006" y="1963430"/>
                  <a:pt x="1630402" y="1963430"/>
                </a:cubicBezTo>
                <a:lnTo>
                  <a:pt x="649972" y="1963430"/>
                </a:lnTo>
                <a:cubicBezTo>
                  <a:pt x="597450" y="1963430"/>
                  <a:pt x="533255" y="1929383"/>
                  <a:pt x="509912" y="1886822"/>
                </a:cubicBezTo>
                <a:cubicBezTo>
                  <a:pt x="19697" y="1061161"/>
                  <a:pt x="19697" y="1061161"/>
                  <a:pt x="19697" y="1061161"/>
                </a:cubicBezTo>
                <a:cubicBezTo>
                  <a:pt x="-6565" y="1015763"/>
                  <a:pt x="-6565" y="947667"/>
                  <a:pt x="19697" y="902270"/>
                </a:cubicBezTo>
                <a:cubicBezTo>
                  <a:pt x="509912" y="76608"/>
                  <a:pt x="509912" y="76608"/>
                  <a:pt x="509912" y="76608"/>
                </a:cubicBezTo>
                <a:cubicBezTo>
                  <a:pt x="533255" y="34048"/>
                  <a:pt x="597450" y="0"/>
                  <a:pt x="649972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1DCF3-F355-6AFF-D586-658722C09D01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icpedia.org/chalkboard/q/question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8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AB09F42-A049-2246-39C6-EF6A2834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12567-ACE7-6477-6BD6-4B5CF4B32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COVID 19 GLOBAL LIVE UPDATES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Recording Aug 6, 2022 at 11:08:39 AM" descr="Audio Recording Aug 6, 2022 at 11:08:39 AM">
            <a:hlinkClick r:id="" action="ppaction://media"/>
            <a:extLst>
              <a:ext uri="{FF2B5EF4-FFF2-40B4-BE49-F238E27FC236}">
                <a16:creationId xmlns:a16="http://schemas.microsoft.com/office/drawing/2014/main" id="{2384006A-7CD8-537A-9015-0513F8DDB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5282017"/>
            <a:ext cx="812800" cy="8128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25BB4E-D30D-A24A-AC2D-F896A0A655E6}"/>
              </a:ext>
            </a:extLst>
          </p:cNvPr>
          <p:cNvSpPr/>
          <p:nvPr/>
        </p:nvSpPr>
        <p:spPr>
          <a:xfrm>
            <a:off x="34324" y="334259"/>
            <a:ext cx="24713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USCBC</a:t>
            </a:r>
          </a:p>
        </p:txBody>
      </p:sp>
    </p:spTree>
    <p:extLst>
      <p:ext uri="{BB962C8B-B14F-4D97-AF65-F5344CB8AC3E}">
        <p14:creationId xmlns:p14="http://schemas.microsoft.com/office/powerpoint/2010/main" val="360593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CF80-53C6-0B1C-AFC8-1DDCB9EFF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Covid 19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88408-4ADA-C940-7406-D583A0563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Paola Moreno, Estela Perez, Osamu Adler, Ramiro Cervantes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DEB08C-E328-32AD-F192-2DC2FB778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68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B3BC8-BCDF-B7DB-DD55-2A88169F0365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reepngimg.com/png/18954-virus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8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1CB088-460A-00DC-AB4A-B3E3DA79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sz="2100"/>
              <a:t>Summary-Covid-19 Analysis (Confirmed Cases and Deaths)</a:t>
            </a:r>
            <a:br>
              <a:rPr lang="en-US" sz="2100"/>
            </a:br>
            <a:endParaRPr lang="en-US" sz="2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54E8-7AF7-2C54-A19A-3A06B31C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The purpose of our COVID-19 analysis is to illustrate the cases and death rate across global regions as well as to identify the largest countries with cases, infections, and death rate.</a:t>
            </a:r>
          </a:p>
          <a:p>
            <a:endParaRPr lang="en-US" sz="2000" dirty="0"/>
          </a:p>
        </p:txBody>
      </p:sp>
      <p:pic>
        <p:nvPicPr>
          <p:cNvPr id="5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2574D740-BA03-A742-9B59-CE1C8C054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6745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EAA33-9E9E-0182-E870-625D96FC9086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urses.lumenlearning.com/boundless-microbiology/chapter/overview-of-virus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67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21DE-4391-414E-DCF5-8E35020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ADBD-5E83-955B-E78C-B9739E490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8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0FD41-BF4D-F471-AD15-6C32F2D1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49959" y="1984443"/>
            <a:ext cx="4504386" cy="31849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E856B-D5D6-57C8-DA6B-E222B6C4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Top 5 Highest Covid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5BAA-65E2-A348-2583-2F0F385AB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dirty="0"/>
              <a:t>Through our data collection we were able to track the 5 highest infected countries with the United States, Brazil, India, Germany, and France taking the top 5 spots.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49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1EF35-B11C-6D66-8172-8366A913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5992" y="1984443"/>
            <a:ext cx="4777381" cy="30792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8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01C8-ABF4-BA4B-4F73-AFDC19B7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Top 5  Highest Covid Deaths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E6B3-9DC9-DD65-0954-760C9843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en-US" dirty="0"/>
              <a:t>This graph can be compared alongside the infection graph to help illustrate the relationship between infection and death. </a:t>
            </a:r>
          </a:p>
        </p:txBody>
      </p:sp>
    </p:spTree>
    <p:extLst>
      <p:ext uri="{BB962C8B-B14F-4D97-AF65-F5344CB8AC3E}">
        <p14:creationId xmlns:p14="http://schemas.microsoft.com/office/powerpoint/2010/main" val="24115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1409F-B028-587F-41BC-6D2B53C3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Cases and Deaths By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9D5B7-E5DC-14B5-D0DF-3204D93F0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graph puts together the 5 biggest global regions.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B43DDA1-91EA-A569-079F-3BB80CAE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245725"/>
            <a:ext cx="6553545" cy="43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1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60D2F587-20D4-EB65-7AC9-BC0BF219C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723" b="-1"/>
          <a:stretch/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BE4999-F84F-F442-9586-2DA32F06DE26}"/>
              </a:ext>
            </a:extLst>
          </p:cNvPr>
          <p:cNvSpPr/>
          <p:nvPr/>
        </p:nvSpPr>
        <p:spPr>
          <a:xfrm>
            <a:off x="6711045" y="2326026"/>
            <a:ext cx="2812168" cy="197955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Sample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0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384</Words>
  <Application>Microsoft Macintosh PowerPoint</Application>
  <PresentationFormat>Widescreen</PresentationFormat>
  <Paragraphs>40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COVID 19 GLOBAL LIVE UPDATES</vt:lpstr>
      <vt:lpstr>Covid 19 </vt:lpstr>
      <vt:lpstr>Summary-Covid-19 Analysis (Confirmed Cases and Deaths) </vt:lpstr>
      <vt:lpstr>SQL</vt:lpstr>
      <vt:lpstr>Top 5 Highest Covid Cases</vt:lpstr>
      <vt:lpstr>Top 5  Highest Covid Deaths</vt:lpstr>
      <vt:lpstr>Cases and Deaths By Region</vt:lpstr>
      <vt:lpstr>PowerPoint Presentation</vt:lpstr>
      <vt:lpstr>World Map Preview</vt:lpstr>
      <vt:lpstr>Web Tour</vt:lpstr>
      <vt:lpstr>Data Sources</vt:lpstr>
      <vt:lpstr>Limitations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ramiro cervantes</dc:creator>
  <cp:lastModifiedBy>ramiro cervantes</cp:lastModifiedBy>
  <cp:revision>5</cp:revision>
  <dcterms:created xsi:type="dcterms:W3CDTF">2022-08-06T17:45:40Z</dcterms:created>
  <dcterms:modified xsi:type="dcterms:W3CDTF">2022-08-07T18:53:16Z</dcterms:modified>
</cp:coreProperties>
</file>